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1" r:id="rId5"/>
    <p:sldId id="289" r:id="rId6"/>
    <p:sldId id="274" r:id="rId7"/>
    <p:sldId id="290" r:id="rId8"/>
    <p:sldId id="272" r:id="rId9"/>
    <p:sldId id="291" r:id="rId10"/>
    <p:sldId id="273" r:id="rId11"/>
    <p:sldId id="281" r:id="rId12"/>
    <p:sldId id="292" r:id="rId13"/>
    <p:sldId id="282" r:id="rId14"/>
    <p:sldId id="293" r:id="rId15"/>
    <p:sldId id="267" r:id="rId16"/>
    <p:sldId id="268" r:id="rId17"/>
    <p:sldId id="269" r:id="rId18"/>
    <p:sldId id="270" r:id="rId19"/>
    <p:sldId id="271" r:id="rId20"/>
    <p:sldId id="294" r:id="rId21"/>
    <p:sldId id="283" r:id="rId22"/>
    <p:sldId id="284" r:id="rId23"/>
    <p:sldId id="285" r:id="rId24"/>
    <p:sldId id="286" r:id="rId25"/>
    <p:sldId id="287" r:id="rId26"/>
    <p:sldId id="295" r:id="rId27"/>
    <p:sldId id="28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CBDBC"/>
    <a:srgbClr val="FECA24"/>
    <a:srgbClr val="1E1E1E"/>
    <a:srgbClr val="FFFFFF"/>
    <a:srgbClr val="CDCDCD"/>
    <a:srgbClr val="656565"/>
    <a:srgbClr val="3F3F3F"/>
    <a:srgbClr val="BCBCB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1" autoAdjust="0"/>
    <p:restoredTop sz="94609" autoAdjust="0"/>
  </p:normalViewPr>
  <p:slideViewPr>
    <p:cSldViewPr snapToGrid="0">
      <p:cViewPr>
        <p:scale>
          <a:sx n="155" d="100"/>
          <a:sy n="155" d="100"/>
        </p:scale>
        <p:origin x="-88" y="-8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6B1F-00EE-4944-BB23-66E8B8ED0325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AE6758-8B3B-2548-902C-A1F1AFB94066}">
      <dgm:prSet phldrT="[Text]" custT="1"/>
      <dgm:spPr>
        <a:solidFill>
          <a:schemeClr val="tx1">
            <a:lumMod val="50000"/>
            <a:lumOff val="50000"/>
          </a:schemeClr>
        </a:solidFill>
        <a:effectLst/>
      </dgm:spPr>
      <dgm:t>
        <a:bodyPr/>
        <a:lstStyle/>
        <a:p>
          <a:r>
            <a:rPr lang="en-US" sz="2000" dirty="0" smtClean="0">
              <a:latin typeface="BBC Reith Sans"/>
              <a:cs typeface="BBC Reith Sans"/>
            </a:rPr>
            <a:t>Intro to R and </a:t>
          </a:r>
          <a:r>
            <a:rPr lang="en-US" sz="2000" dirty="0" err="1" smtClean="0">
              <a:latin typeface="BBC Reith Sans"/>
              <a:cs typeface="BBC Reith Sans"/>
            </a:rPr>
            <a:t>RStudio</a:t>
          </a:r>
          <a:endParaRPr lang="en-US" sz="2000" dirty="0">
            <a:latin typeface="BBC Reith Sans"/>
            <a:cs typeface="BBC Reith Sans"/>
          </a:endParaRPr>
        </a:p>
      </dgm:t>
    </dgm:pt>
    <dgm:pt modelId="{65DA7C2A-2E3B-CF47-A3A1-13DD8381FB96}" type="parTrans" cxnId="{242A7D64-B77F-0E40-B72A-980A4E579AEE}">
      <dgm:prSet/>
      <dgm:spPr/>
      <dgm:t>
        <a:bodyPr/>
        <a:lstStyle/>
        <a:p>
          <a:endParaRPr lang="en-US"/>
        </a:p>
      </dgm:t>
    </dgm:pt>
    <dgm:pt modelId="{8D302EE2-C10D-5A40-9C34-33CEE639C778}" type="sibTrans" cxnId="{242A7D64-B77F-0E40-B72A-980A4E579AEE}">
      <dgm:prSet/>
      <dgm:spPr/>
      <dgm:t>
        <a:bodyPr/>
        <a:lstStyle/>
        <a:p>
          <a:endParaRPr lang="en-US"/>
        </a:p>
      </dgm:t>
    </dgm:pt>
    <dgm:pt modelId="{E91BCDA2-5642-294C-9F5F-4DA6362A4A4F}">
      <dgm:prSet phldrT="[Text]" custT="1"/>
      <dgm:spPr>
        <a:solidFill>
          <a:schemeClr val="tx1">
            <a:lumMod val="50000"/>
            <a:lumOff val="50000"/>
          </a:schemeClr>
        </a:solidFill>
        <a:effectLst/>
      </dgm:spPr>
      <dgm:t>
        <a:bodyPr/>
        <a:lstStyle/>
        <a:p>
          <a:r>
            <a:rPr lang="en-US" sz="2000" dirty="0" smtClean="0">
              <a:latin typeface="BBC Reith Sans"/>
              <a:cs typeface="BBC Reith Sans"/>
            </a:rPr>
            <a:t>Data </a:t>
          </a:r>
          <a:r>
            <a:rPr lang="en-US" sz="2000" dirty="0" err="1" smtClean="0">
              <a:latin typeface="BBC Reith Sans"/>
              <a:cs typeface="BBC Reith Sans"/>
            </a:rPr>
            <a:t>visualisation</a:t>
          </a:r>
          <a:r>
            <a:rPr lang="en-US" sz="2000" dirty="0" smtClean="0">
              <a:latin typeface="BBC Reith Sans"/>
              <a:cs typeface="BBC Reith Sans"/>
            </a:rPr>
            <a:t> with ggplot2</a:t>
          </a:r>
          <a:endParaRPr lang="en-US" sz="2000" dirty="0">
            <a:latin typeface="BBC Reith Sans"/>
            <a:cs typeface="BBC Reith Sans"/>
          </a:endParaRPr>
        </a:p>
      </dgm:t>
    </dgm:pt>
    <dgm:pt modelId="{67694820-873A-6F48-B877-5F8728BFAE82}" type="parTrans" cxnId="{A73D01D9-8169-C843-B763-FEF3747FD12D}">
      <dgm:prSet/>
      <dgm:spPr/>
      <dgm:t>
        <a:bodyPr/>
        <a:lstStyle/>
        <a:p>
          <a:endParaRPr lang="en-US"/>
        </a:p>
      </dgm:t>
    </dgm:pt>
    <dgm:pt modelId="{F9722EB6-B744-8B47-B98A-13E56F776E89}" type="sibTrans" cxnId="{A73D01D9-8169-C843-B763-FEF3747FD12D}">
      <dgm:prSet/>
      <dgm:spPr/>
      <dgm:t>
        <a:bodyPr/>
        <a:lstStyle/>
        <a:p>
          <a:endParaRPr lang="en-US"/>
        </a:p>
      </dgm:t>
    </dgm:pt>
    <dgm:pt modelId="{0142AABF-7AD8-B143-8421-DE8A61DBEA28}">
      <dgm:prSet phldrT="[Text]" custT="1"/>
      <dgm:spPr>
        <a:solidFill>
          <a:schemeClr val="tx1">
            <a:lumMod val="50000"/>
            <a:lumOff val="50000"/>
          </a:schemeClr>
        </a:solidFill>
        <a:effectLst/>
      </dgm:spPr>
      <dgm:t>
        <a:bodyPr/>
        <a:lstStyle/>
        <a:p>
          <a:r>
            <a:rPr lang="en-US" sz="2000" dirty="0" smtClean="0">
              <a:latin typeface="BBC Reith Sans"/>
              <a:cs typeface="BBC Reith Sans"/>
            </a:rPr>
            <a:t>Data wrangling with </a:t>
          </a:r>
          <a:r>
            <a:rPr lang="en-US" sz="2000" dirty="0" err="1" smtClean="0">
              <a:latin typeface="BBC Reith Sans"/>
              <a:cs typeface="BBC Reith Sans"/>
            </a:rPr>
            <a:t>data.table</a:t>
          </a:r>
          <a:endParaRPr lang="en-US" sz="2000" dirty="0">
            <a:latin typeface="BBC Reith Sans"/>
            <a:cs typeface="BBC Reith Sans"/>
          </a:endParaRPr>
        </a:p>
      </dgm:t>
    </dgm:pt>
    <dgm:pt modelId="{64911092-82CF-9141-85E0-D0BAE7AC9DC4}" type="parTrans" cxnId="{6F78AC2E-5369-5344-9AB6-2ED47DCA1E88}">
      <dgm:prSet/>
      <dgm:spPr/>
      <dgm:t>
        <a:bodyPr/>
        <a:lstStyle/>
        <a:p>
          <a:endParaRPr lang="en-US"/>
        </a:p>
      </dgm:t>
    </dgm:pt>
    <dgm:pt modelId="{0839E1EF-5887-C344-AA20-6FCBC0A507E3}" type="sibTrans" cxnId="{6F78AC2E-5369-5344-9AB6-2ED47DCA1E88}">
      <dgm:prSet/>
      <dgm:spPr/>
      <dgm:t>
        <a:bodyPr/>
        <a:lstStyle/>
        <a:p>
          <a:endParaRPr lang="en-US"/>
        </a:p>
      </dgm:t>
    </dgm:pt>
    <dgm:pt modelId="{F34A91B6-5060-6F49-8DCE-FC2D4FE9A7C2}" type="pres">
      <dgm:prSet presAssocID="{13C46B1F-00EE-4944-BB23-66E8B8ED032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A46BA2-7C1C-B943-9A56-21E6E0E61469}" type="pres">
      <dgm:prSet presAssocID="{80AE6758-8B3B-2548-902C-A1F1AFB9406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9EE72-C227-094B-B321-BEE56461174D}" type="pres">
      <dgm:prSet presAssocID="{8D302EE2-C10D-5A40-9C34-33CEE639C778}" presName="sibTrans" presStyleCnt="0"/>
      <dgm:spPr/>
    </dgm:pt>
    <dgm:pt modelId="{3FB574B3-CF12-434A-91D4-A7BAC126C6C3}" type="pres">
      <dgm:prSet presAssocID="{E91BCDA2-5642-294C-9F5F-4DA6362A4A4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82298-C259-A94B-AAFA-5AEBCE3DA3C6}" type="pres">
      <dgm:prSet presAssocID="{F9722EB6-B744-8B47-B98A-13E56F776E89}" presName="sibTrans" presStyleCnt="0"/>
      <dgm:spPr/>
    </dgm:pt>
    <dgm:pt modelId="{AE4E9680-9F60-894E-9321-7FEAAB9DBBEF}" type="pres">
      <dgm:prSet presAssocID="{0142AABF-7AD8-B143-8421-DE8A61DBEA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10CC3-DAF9-CC44-A2AC-FB03979E5AA2}" type="presOf" srcId="{80AE6758-8B3B-2548-902C-A1F1AFB94066}" destId="{39A46BA2-7C1C-B943-9A56-21E6E0E61469}" srcOrd="0" destOrd="0" presId="urn:microsoft.com/office/officeart/2005/8/layout/default"/>
    <dgm:cxn modelId="{6F78AC2E-5369-5344-9AB6-2ED47DCA1E88}" srcId="{13C46B1F-00EE-4944-BB23-66E8B8ED0325}" destId="{0142AABF-7AD8-B143-8421-DE8A61DBEA28}" srcOrd="2" destOrd="0" parTransId="{64911092-82CF-9141-85E0-D0BAE7AC9DC4}" sibTransId="{0839E1EF-5887-C344-AA20-6FCBC0A507E3}"/>
    <dgm:cxn modelId="{852C0C1A-9788-4947-8F6D-2EAC64BFC9CE}" type="presOf" srcId="{0142AABF-7AD8-B143-8421-DE8A61DBEA28}" destId="{AE4E9680-9F60-894E-9321-7FEAAB9DBBEF}" srcOrd="0" destOrd="0" presId="urn:microsoft.com/office/officeart/2005/8/layout/default"/>
    <dgm:cxn modelId="{4CA3DCFC-826A-4C4D-ACDC-DD4B4B1B3768}" type="presOf" srcId="{13C46B1F-00EE-4944-BB23-66E8B8ED0325}" destId="{F34A91B6-5060-6F49-8DCE-FC2D4FE9A7C2}" srcOrd="0" destOrd="0" presId="urn:microsoft.com/office/officeart/2005/8/layout/default"/>
    <dgm:cxn modelId="{9DE58F8C-BE51-FD40-9FB7-09F4EC5EF8D7}" type="presOf" srcId="{E91BCDA2-5642-294C-9F5F-4DA6362A4A4F}" destId="{3FB574B3-CF12-434A-91D4-A7BAC126C6C3}" srcOrd="0" destOrd="0" presId="urn:microsoft.com/office/officeart/2005/8/layout/default"/>
    <dgm:cxn modelId="{242A7D64-B77F-0E40-B72A-980A4E579AEE}" srcId="{13C46B1F-00EE-4944-BB23-66E8B8ED0325}" destId="{80AE6758-8B3B-2548-902C-A1F1AFB94066}" srcOrd="0" destOrd="0" parTransId="{65DA7C2A-2E3B-CF47-A3A1-13DD8381FB96}" sibTransId="{8D302EE2-C10D-5A40-9C34-33CEE639C778}"/>
    <dgm:cxn modelId="{A73D01D9-8169-C843-B763-FEF3747FD12D}" srcId="{13C46B1F-00EE-4944-BB23-66E8B8ED0325}" destId="{E91BCDA2-5642-294C-9F5F-4DA6362A4A4F}" srcOrd="1" destOrd="0" parTransId="{67694820-873A-6F48-B877-5F8728BFAE82}" sibTransId="{F9722EB6-B744-8B47-B98A-13E56F776E89}"/>
    <dgm:cxn modelId="{BE8B1D3C-79CA-D543-A2FB-6F1F338BBAFA}" type="presParOf" srcId="{F34A91B6-5060-6F49-8DCE-FC2D4FE9A7C2}" destId="{39A46BA2-7C1C-B943-9A56-21E6E0E61469}" srcOrd="0" destOrd="0" presId="urn:microsoft.com/office/officeart/2005/8/layout/default"/>
    <dgm:cxn modelId="{47C02685-0D09-4046-90FF-3673921EE0C3}" type="presParOf" srcId="{F34A91B6-5060-6F49-8DCE-FC2D4FE9A7C2}" destId="{5879EE72-C227-094B-B321-BEE56461174D}" srcOrd="1" destOrd="0" presId="urn:microsoft.com/office/officeart/2005/8/layout/default"/>
    <dgm:cxn modelId="{2276A573-8839-B746-8C01-0D5347ED06C9}" type="presParOf" srcId="{F34A91B6-5060-6F49-8DCE-FC2D4FE9A7C2}" destId="{3FB574B3-CF12-434A-91D4-A7BAC126C6C3}" srcOrd="2" destOrd="0" presId="urn:microsoft.com/office/officeart/2005/8/layout/default"/>
    <dgm:cxn modelId="{06C7D593-3D78-B542-9818-50F1C53F4A8C}" type="presParOf" srcId="{F34A91B6-5060-6F49-8DCE-FC2D4FE9A7C2}" destId="{54182298-C259-A94B-AAFA-5AEBCE3DA3C6}" srcOrd="3" destOrd="0" presId="urn:microsoft.com/office/officeart/2005/8/layout/default"/>
    <dgm:cxn modelId="{F8F652B3-D0ED-0742-8C0B-09E20A555656}" type="presParOf" srcId="{F34A91B6-5060-6F49-8DCE-FC2D4FE9A7C2}" destId="{AE4E9680-9F60-894E-9321-7FEAAB9DBBEF}" srcOrd="4" destOrd="0" presId="urn:microsoft.com/office/officeart/2005/8/layout/defaul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46BA2-7C1C-B943-9A56-21E6E0E61469}">
      <dsp:nvSpPr>
        <dsp:cNvPr id="0" name=""/>
        <dsp:cNvSpPr/>
      </dsp:nvSpPr>
      <dsp:spPr>
        <a:xfrm>
          <a:off x="0" y="391593"/>
          <a:ext cx="2550418" cy="1530251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BBC Reith Sans"/>
              <a:cs typeface="BBC Reith Sans"/>
            </a:rPr>
            <a:t>Intro to R and </a:t>
          </a:r>
          <a:r>
            <a:rPr lang="en-US" sz="2000" kern="1200" dirty="0" err="1" smtClean="0">
              <a:latin typeface="BBC Reith Sans"/>
              <a:cs typeface="BBC Reith Sans"/>
            </a:rPr>
            <a:t>RStudio</a:t>
          </a:r>
          <a:endParaRPr lang="en-US" sz="2000" kern="1200" dirty="0">
            <a:latin typeface="BBC Reith Sans"/>
            <a:cs typeface="BBC Reith Sans"/>
          </a:endParaRPr>
        </a:p>
      </dsp:txBody>
      <dsp:txXfrm>
        <a:off x="0" y="391593"/>
        <a:ext cx="2550418" cy="1530251"/>
      </dsp:txXfrm>
    </dsp:sp>
    <dsp:sp modelId="{3FB574B3-CF12-434A-91D4-A7BAC126C6C3}">
      <dsp:nvSpPr>
        <dsp:cNvPr id="0" name=""/>
        <dsp:cNvSpPr/>
      </dsp:nvSpPr>
      <dsp:spPr>
        <a:xfrm>
          <a:off x="2805460" y="391593"/>
          <a:ext cx="2550418" cy="1530251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BBC Reith Sans"/>
              <a:cs typeface="BBC Reith Sans"/>
            </a:rPr>
            <a:t>Data </a:t>
          </a:r>
          <a:r>
            <a:rPr lang="en-US" sz="2000" kern="1200" dirty="0" err="1" smtClean="0">
              <a:latin typeface="BBC Reith Sans"/>
              <a:cs typeface="BBC Reith Sans"/>
            </a:rPr>
            <a:t>visualisation</a:t>
          </a:r>
          <a:r>
            <a:rPr lang="en-US" sz="2000" kern="1200" dirty="0" smtClean="0">
              <a:latin typeface="BBC Reith Sans"/>
              <a:cs typeface="BBC Reith Sans"/>
            </a:rPr>
            <a:t> with ggplot2</a:t>
          </a:r>
          <a:endParaRPr lang="en-US" sz="2000" kern="1200" dirty="0">
            <a:latin typeface="BBC Reith Sans"/>
            <a:cs typeface="BBC Reith Sans"/>
          </a:endParaRPr>
        </a:p>
      </dsp:txBody>
      <dsp:txXfrm>
        <a:off x="2805460" y="391593"/>
        <a:ext cx="2550418" cy="1530251"/>
      </dsp:txXfrm>
    </dsp:sp>
    <dsp:sp modelId="{AE4E9680-9F60-894E-9321-7FEAAB9DBBEF}">
      <dsp:nvSpPr>
        <dsp:cNvPr id="0" name=""/>
        <dsp:cNvSpPr/>
      </dsp:nvSpPr>
      <dsp:spPr>
        <a:xfrm>
          <a:off x="5610920" y="391593"/>
          <a:ext cx="2550418" cy="1530251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BBC Reith Sans"/>
              <a:cs typeface="BBC Reith Sans"/>
            </a:rPr>
            <a:t>Data wrangling with </a:t>
          </a:r>
          <a:r>
            <a:rPr lang="en-US" sz="2000" kern="1200" dirty="0" err="1" smtClean="0">
              <a:latin typeface="BBC Reith Sans"/>
              <a:cs typeface="BBC Reith Sans"/>
            </a:rPr>
            <a:t>data.table</a:t>
          </a:r>
          <a:endParaRPr lang="en-US" sz="2000" kern="1200" dirty="0">
            <a:latin typeface="BBC Reith Sans"/>
            <a:cs typeface="BBC Reith Sans"/>
          </a:endParaRPr>
        </a:p>
      </dsp:txBody>
      <dsp:txXfrm>
        <a:off x="5610920" y="391593"/>
        <a:ext cx="2550418" cy="1530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3FF91-4B9D-DA4C-8803-04062B9426CF}" type="datetimeFigureOut">
              <a:rPr lang="en-US" smtClean="0"/>
              <a:t>13/05/20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ECAF-19E9-4042-8844-54CD6756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2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6F145-C2C7-9241-93EB-19595772066D}" type="datetimeFigureOut">
              <a:rPr lang="en-US" smtClean="0"/>
              <a:t>13/05/20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7E7F-F487-BD4F-9FFE-C3540C0EF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6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8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609553" y="0"/>
            <a:ext cx="5534447" cy="3746500"/>
          </a:xfrm>
          <a:prstGeom prst="rect">
            <a:avLst/>
          </a:prstGeom>
          <a:noFill/>
        </p:spPr>
        <p:txBody>
          <a:bodyPr vert="horz" lIns="0" tIns="1130400" anchor="t" anchorCtr="0">
            <a:normAutofit/>
          </a:bodyPr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BBC Reith Sans Light"/>
                <a:cs typeface="BBC Reith Sans Light"/>
              </a:defRPr>
            </a:lvl1pPr>
          </a:lstStyle>
          <a:p>
            <a:r>
              <a:rPr lang="en-US" dirty="0" smtClean="0"/>
              <a:t>CLICK ICON TO</a:t>
            </a:r>
            <a:br>
              <a:rPr lang="en-US" dirty="0" smtClean="0"/>
            </a:br>
            <a:r>
              <a:rPr lang="en-US" dirty="0" smtClean="0"/>
              <a:t> INSERT IMAGE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609553" y="4422162"/>
            <a:ext cx="5158527" cy="450286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cap="all" spc="170" baseline="0">
                <a:solidFill>
                  <a:schemeClr val="bg1"/>
                </a:solidFill>
                <a:latin typeface="BBC Reith Sans Light"/>
                <a:cs typeface="BBC Reith Sans Mediu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10 </a:t>
            </a:r>
            <a:r>
              <a:rPr lang="en-US" dirty="0" err="1" smtClean="0"/>
              <a:t>jan</a:t>
            </a:r>
            <a:r>
              <a:rPr lang="en-US" dirty="0" smtClean="0"/>
              <a:t> 2018 (date format)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609552" y="4126827"/>
            <a:ext cx="5158527" cy="238125"/>
          </a:xfrm>
          <a:prstGeom prst="rect">
            <a:avLst/>
          </a:prstGeom>
        </p:spPr>
        <p:txBody>
          <a:bodyPr vert="horz" wrap="none" lIns="0" tIns="0" rIns="0" bIns="0">
            <a:noAutofit/>
          </a:bodyPr>
          <a:lstStyle>
            <a:lvl1pPr marL="0" indent="0">
              <a:buNone/>
              <a:defRPr sz="1200" kern="1200" cap="all" spc="170" baseline="0">
                <a:solidFill>
                  <a:schemeClr val="bg1"/>
                </a:solidFill>
                <a:latin typeface="BBC Reith Sans Medium"/>
              </a:defRPr>
            </a:lvl1pPr>
            <a:lvl2pPr>
              <a:defRPr sz="1200" cap="all" baseline="0">
                <a:solidFill>
                  <a:schemeClr val="bg2"/>
                </a:solidFill>
                <a:latin typeface="BBC Reith Sans Medium"/>
              </a:defRPr>
            </a:lvl2pPr>
            <a:lvl3pPr>
              <a:defRPr sz="1200" cap="all" baseline="0">
                <a:solidFill>
                  <a:schemeClr val="bg2"/>
                </a:solidFill>
                <a:latin typeface="BBC Reith Sans Medium"/>
              </a:defRPr>
            </a:lvl3pPr>
            <a:lvl4pPr>
              <a:defRPr sz="1200" cap="all" baseline="0">
                <a:solidFill>
                  <a:schemeClr val="bg2"/>
                </a:solidFill>
                <a:latin typeface="BBC Reith Sans Medium"/>
              </a:defRPr>
            </a:lvl4pPr>
            <a:lvl5pPr>
              <a:defRPr sz="1200" cap="all" baseline="0">
                <a:solidFill>
                  <a:schemeClr val="bg2"/>
                </a:solidFill>
                <a:latin typeface="BBC Reith Sans Medium"/>
              </a:defRPr>
            </a:lvl5pPr>
          </a:lstStyle>
          <a:p>
            <a:pPr lvl="0"/>
            <a:r>
              <a:rPr lang="en-US" dirty="0" smtClean="0"/>
              <a:t>Team name in full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6113" y="1804176"/>
            <a:ext cx="2655993" cy="20193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marL="0" indent="0">
              <a:buNone/>
              <a:defRPr sz="2600" b="0" i="0" cap="all" baseline="0">
                <a:solidFill>
                  <a:srgbClr val="FFFFFF"/>
                </a:solidFill>
                <a:latin typeface="BBC Reith Sans Light"/>
                <a:cs typeface="BBC Reith Sans Light"/>
              </a:defRPr>
            </a:lvl1pPr>
          </a:lstStyle>
          <a:p>
            <a:pPr lvl="0"/>
            <a:r>
              <a:rPr lang="en-US" dirty="0" smtClean="0"/>
              <a:t>Presentation title aligns with the bottom of the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81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with 2 colum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17524" y="1775143"/>
            <a:ext cx="8161339" cy="3142297"/>
          </a:xfrm>
          <a:prstGeom prst="rect">
            <a:avLst/>
          </a:prstGeom>
        </p:spPr>
        <p:txBody>
          <a:bodyPr vert="horz" lIns="0" tIns="0" rIns="0" bIns="0" numCol="2" spcCol="36000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baseline="0">
                <a:latin typeface="BBC Reith Sans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You can add your text here and it will flow over into two columns.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7525" y="1016001"/>
            <a:ext cx="8159452" cy="28098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 b="1" i="0" cap="all" spc="0">
                <a:solidFill>
                  <a:schemeClr val="tx1"/>
                </a:solidFill>
                <a:latin typeface="BBC Reith Sans"/>
                <a:cs typeface="BBC Reith Sans"/>
              </a:defRPr>
            </a:lvl1pPr>
          </a:lstStyle>
          <a:p>
            <a:pPr lvl="0"/>
            <a:r>
              <a:rPr lang="en-US" dirty="0" smtClean="0"/>
              <a:t>TITLE OF PAGE (2 column)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7525" y="795514"/>
            <a:ext cx="4054475" cy="18202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100" b="0" i="0" cap="all" spc="0">
                <a:solidFill>
                  <a:schemeClr val="accent2"/>
                </a:solidFill>
                <a:latin typeface="BBC Reith Sans"/>
                <a:cs typeface="BBC Reith Sans"/>
              </a:defRPr>
            </a:lvl1pPr>
          </a:lstStyle>
          <a:p>
            <a:pPr lvl="0"/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476134" y="369619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EE07900-F02A-5D41-9E74-8537F46136FE}" type="slidenum">
              <a:rPr lang="en-US" sz="700" b="1" i="0" smtClean="0">
                <a:solidFill>
                  <a:schemeClr val="accent1"/>
                </a:solidFill>
                <a:latin typeface="BBC Reith Sans"/>
                <a:cs typeface="BBC Reith Sans"/>
              </a:rPr>
              <a:t>‹#›</a:t>
            </a:fld>
            <a:endParaRPr lang="en-US" sz="700" b="1" i="0" dirty="0">
              <a:solidFill>
                <a:schemeClr val="accent1"/>
              </a:solidFill>
              <a:latin typeface="BBC Reith Sans"/>
              <a:cs typeface="BBC Reith Sans"/>
            </a:endParaRPr>
          </a:p>
        </p:txBody>
      </p:sp>
    </p:spTree>
    <p:extLst>
      <p:ext uri="{BB962C8B-B14F-4D97-AF65-F5344CB8AC3E}">
        <p14:creationId xmlns:p14="http://schemas.microsoft.com/office/powerpoint/2010/main" val="2457954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with Image (Light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95282" y="1539875"/>
            <a:ext cx="4561418" cy="3603625"/>
          </a:xfrm>
          <a:prstGeom prst="rect">
            <a:avLst/>
          </a:prstGeom>
          <a:noFill/>
        </p:spPr>
        <p:txBody>
          <a:bodyPr vert="horz" lIns="0" tIns="1130400" anchor="t" anchorCtr="0">
            <a:norm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BBC Reith Sans Light"/>
                <a:cs typeface="BBC Reith Sans Light"/>
              </a:defRPr>
            </a:lvl1pPr>
          </a:lstStyle>
          <a:p>
            <a:r>
              <a:rPr lang="en-US" dirty="0" smtClean="0"/>
              <a:t>CLICK ICON TO</a:t>
            </a:r>
            <a:br>
              <a:rPr lang="en-US" dirty="0" smtClean="0"/>
            </a:br>
            <a:r>
              <a:rPr lang="en-US" dirty="0" smtClean="0"/>
              <a:t> INSERT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7525" y="1775143"/>
            <a:ext cx="3767797" cy="3142297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>
              <a:buNone/>
              <a:defRPr sz="1100" baseline="0">
                <a:latin typeface="BBC Reith San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17526" y="1016001"/>
            <a:ext cx="8161338" cy="28098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800" b="1" i="0" cap="all" spc="0">
                <a:solidFill>
                  <a:schemeClr val="tx1"/>
                </a:solidFill>
                <a:latin typeface="BBC Reith Sans"/>
                <a:cs typeface="BBC Reith Sans"/>
              </a:defRPr>
            </a:lvl1pPr>
          </a:lstStyle>
          <a:p>
            <a:pPr lvl="0"/>
            <a:r>
              <a:rPr lang="en-US" dirty="0" smtClean="0"/>
              <a:t>TITLE OF PAGE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7526" y="795514"/>
            <a:ext cx="4074160" cy="18616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100" b="0" i="0" cap="all" spc="0">
                <a:solidFill>
                  <a:schemeClr val="accent2"/>
                </a:solidFill>
                <a:latin typeface="BBC Reith Sans"/>
                <a:cs typeface="BBC Reith Sans"/>
              </a:defRPr>
            </a:lvl1pPr>
          </a:lstStyle>
          <a:p>
            <a:pPr lvl="0"/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76134" y="369619"/>
            <a:ext cx="312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EE07900-F02A-5D41-9E74-8537F46136FE}" type="slidenum">
              <a:rPr lang="en-US" sz="700" b="1" i="0" smtClean="0">
                <a:solidFill>
                  <a:schemeClr val="accent1"/>
                </a:solidFill>
                <a:latin typeface="BBC Reith Sans"/>
                <a:cs typeface="BBC Reith Sans"/>
              </a:rPr>
              <a:t>‹#›</a:t>
            </a:fld>
            <a:endParaRPr lang="en-US" sz="700" b="1" i="0" dirty="0">
              <a:solidFill>
                <a:schemeClr val="accent1"/>
              </a:solidFill>
              <a:latin typeface="BBC Reith Sans"/>
              <a:cs typeface="BBC Reith Sans"/>
            </a:endParaRPr>
          </a:p>
        </p:txBody>
      </p:sp>
    </p:spTree>
    <p:extLst>
      <p:ext uri="{BB962C8B-B14F-4D97-AF65-F5344CB8AC3E}">
        <p14:creationId xmlns:p14="http://schemas.microsoft.com/office/powerpoint/2010/main" val="13452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290639" y="-1290638"/>
            <a:ext cx="51435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May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3787975"/>
            <a:ext cx="3574257" cy="135552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3788469"/>
            <a:ext cx="9146380" cy="135503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74320"/>
            <a:ext cx="752094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5471"/>
            <a:ext cx="7520940" cy="2684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4402836"/>
            <a:ext cx="2176272" cy="150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May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4628117"/>
            <a:ext cx="502920" cy="37719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6" r:id="rId13"/>
    <p:sldLayoutId id="2147483727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4" Type="http://schemas.openxmlformats.org/officeDocument/2006/relationships/hyperlink" Target="https://edomt.github.io/File-IO-Storage/" TargetMode="External"/><Relationship Id="rId5" Type="http://schemas.openxmlformats.org/officeDocument/2006/relationships/hyperlink" Target="https://happygitwithr.com/" TargetMode="External"/><Relationship Id="rId6" Type="http://schemas.openxmlformats.org/officeDocument/2006/relationships/hyperlink" Target="https://rstudio.com/resources/cheatsheets/" TargetMode="External"/><Relationship Id="rId7" Type="http://schemas.openxmlformats.org/officeDocument/2006/relationships/hyperlink" Target="https://r4ds.had.co.nz/introduction.html" TargetMode="External"/><Relationship Id="rId8" Type="http://schemas.openxmlformats.org/officeDocument/2006/relationships/hyperlink" Target="https://style.tidyvers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studio.com/products/rstud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 rot="19593546">
            <a:off x="1300532" y="1379739"/>
            <a:ext cx="5648623" cy="903230"/>
          </a:xfrm>
        </p:spPr>
        <p:txBody>
          <a:bodyPr/>
          <a:lstStyle/>
          <a:p>
            <a:r>
              <a:rPr lang="en-US" dirty="0"/>
              <a:t>Introduction to R </a:t>
            </a:r>
            <a:r>
              <a:rPr lang="en-US" dirty="0" smtClean="0"/>
              <a:t>and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 rot="19593546">
            <a:off x="1687504" y="1943325"/>
            <a:ext cx="6511131" cy="2469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Megan Stodel</a:t>
            </a:r>
            <a:endParaRPr lang="en-US" dirty="0"/>
          </a:p>
        </p:txBody>
      </p:sp>
      <p:pic>
        <p:nvPicPr>
          <p:cNvPr id="7" name="Picture 6" descr="R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84" y="1587852"/>
            <a:ext cx="4588750" cy="35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171450" indent="-171450">
              <a:buFont typeface="Arial"/>
              <a:buChar char="•"/>
            </a:pPr>
            <a:endParaRPr lang="en-US" sz="2400" dirty="0" smtClean="0"/>
          </a:p>
          <a:p>
            <a:pPr marL="171450" indent="-17145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Comprehensive R Archive Network</a:t>
            </a:r>
          </a:p>
          <a:p>
            <a:pPr marL="171450" indent="-171450">
              <a:buFont typeface="Arial"/>
              <a:buChar char="•"/>
            </a:pPr>
            <a:r>
              <a:rPr lang="en-US" sz="2400" dirty="0"/>
              <a:t>15,495 packages (as of March 25, 2020)</a:t>
            </a:r>
          </a:p>
          <a:p>
            <a:endParaRPr lang="en-US" sz="2400" dirty="0"/>
          </a:p>
          <a:p>
            <a:pPr algn="ctr"/>
            <a:r>
              <a:rPr lang="en-US" dirty="0"/>
              <a:t>“CRAN hosts packages of publication quality and is not a development platform. A package’s contribution has to be non-trivial.”</a:t>
            </a:r>
          </a:p>
          <a:p>
            <a:endParaRPr lang="en-US" dirty="0"/>
          </a:p>
        </p:txBody>
      </p:sp>
      <p:pic>
        <p:nvPicPr>
          <p:cNvPr id="8" name="Picture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1747" r="11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737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0.06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0"/>
            <a:ext cx="69277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3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Reading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0-03-26 at 15.4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0"/>
            <a:ext cx="55835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5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Starting a new </a:t>
            </a:r>
            <a:br>
              <a:rPr lang="en-US" dirty="0" smtClean="0"/>
            </a:br>
            <a:r>
              <a:rPr lang="en-US" dirty="0" smtClean="0"/>
              <a:t>project in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shot 2020-03-25 at 15.08.16.pn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3" r="-12113"/>
          <a:stretch>
            <a:fillRect/>
          </a:stretch>
        </p:blipFill>
        <p:spPr>
          <a:xfrm>
            <a:off x="0" y="0"/>
            <a:ext cx="102219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2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5 at 15.1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5 at 15.1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5 at 15.13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"/>
          <a:stretch/>
        </p:blipFill>
        <p:spPr>
          <a:xfrm>
            <a:off x="457200" y="229418"/>
            <a:ext cx="8229600" cy="49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5 at 15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1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/>
              <a:t>COMMITTING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PUSHING </a:t>
            </a:r>
            <a:r>
              <a:rPr lang="en-US" dirty="0"/>
              <a:t>CHANGES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5.0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34193" y="229419"/>
            <a:ext cx="516193" cy="262194"/>
          </a:xfrm>
          <a:prstGeom prst="ellipse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5.0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087032" y="1016000"/>
            <a:ext cx="688258" cy="376902"/>
          </a:xfrm>
          <a:prstGeom prst="ellipse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8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5.0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7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5.0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18129" y="0"/>
            <a:ext cx="516193" cy="262194"/>
          </a:xfrm>
          <a:prstGeom prst="ellipse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0-03-26 at 15.04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2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 err="1"/>
              <a:t>RStudio</a:t>
            </a:r>
            <a:r>
              <a:rPr lang="en-US" dirty="0"/>
              <a:t> info and tour video:</a:t>
            </a:r>
          </a:p>
          <a:p>
            <a:r>
              <a:rPr lang="en-US" dirty="0">
                <a:hlinkClick r:id="rId2"/>
              </a:rPr>
              <a:t>https://rstudio.com/products/rstudio/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keyboard shortcuts:</a:t>
            </a:r>
          </a:p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  <a:p>
            <a:r>
              <a:rPr lang="en-US" dirty="0"/>
              <a:t>(also available under Tools </a:t>
            </a:r>
            <a:r>
              <a:rPr lang="en-US" dirty="0">
                <a:sym typeface="Wingdings"/>
              </a:rPr>
              <a:t> Keyboard Shortcuts Help)</a:t>
            </a:r>
            <a:endParaRPr lang="en-US" dirty="0"/>
          </a:p>
          <a:p>
            <a:endParaRPr lang="en-US" dirty="0"/>
          </a:p>
          <a:p>
            <a:r>
              <a:rPr lang="en-US" dirty="0"/>
              <a:t>Benchmarks of file input, output and storage in R:</a:t>
            </a:r>
          </a:p>
          <a:p>
            <a:r>
              <a:rPr lang="en-US" dirty="0">
                <a:hlinkClick r:id="rId4"/>
              </a:rPr>
              <a:t>https://edomt.github.io/File-IO-Storage/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Happy </a:t>
            </a:r>
            <a:r>
              <a:rPr lang="en-US" dirty="0" err="1"/>
              <a:t>Git</a:t>
            </a:r>
            <a:r>
              <a:rPr lang="en-US" dirty="0"/>
              <a:t> with R:</a:t>
            </a:r>
          </a:p>
          <a:p>
            <a:r>
              <a:rPr lang="en-US" dirty="0">
                <a:hlinkClick r:id="rId5"/>
              </a:rPr>
              <a:t>https://happygitwithr.com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RStudio</a:t>
            </a:r>
            <a:r>
              <a:rPr lang="en-US" dirty="0"/>
              <a:t> cheat sheets: </a:t>
            </a:r>
            <a:r>
              <a:rPr lang="en-US" dirty="0">
                <a:hlinkClick r:id="rId6"/>
              </a:rPr>
              <a:t>https://rstudio.com/resources/cheatsheets/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R for Data Science: </a:t>
            </a:r>
          </a:p>
          <a:p>
            <a:r>
              <a:rPr lang="en-US" dirty="0">
                <a:hlinkClick r:id="rId7"/>
              </a:rPr>
              <a:t>https://r4ds.had.co.nz/introduction.html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Tidyverse</a:t>
            </a:r>
            <a:r>
              <a:rPr lang="en-US" dirty="0"/>
              <a:t> Style Guide:</a:t>
            </a:r>
          </a:p>
          <a:p>
            <a:r>
              <a:rPr lang="en-US" dirty="0">
                <a:hlinkClick r:id="rId8"/>
              </a:rPr>
              <a:t>https://style.tidyverse.org/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6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Who </a:t>
            </a:r>
            <a:r>
              <a:rPr lang="en-US" sz="2400" dirty="0" smtClean="0"/>
              <a:t>am I </a:t>
            </a:r>
            <a:r>
              <a:rPr lang="en-US" sz="2400" dirty="0"/>
              <a:t>and what </a:t>
            </a:r>
            <a:r>
              <a:rPr lang="en-US" sz="2400" dirty="0" smtClean="0"/>
              <a:t>am I trying </a:t>
            </a:r>
            <a:r>
              <a:rPr lang="en-US" sz="2400" dirty="0"/>
              <a:t>to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5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49846870"/>
              </p:ext>
            </p:extLst>
          </p:nvPr>
        </p:nvGraphicFramePr>
        <p:xfrm>
          <a:off x="509331" y="1275338"/>
          <a:ext cx="8161339" cy="2313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2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R and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9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us about 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 </a:t>
            </a:r>
            <a:r>
              <a:rPr lang="en-US" dirty="0"/>
              <a:t>language designed for statistical computing and graphical techniques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One of the most popular languages used in data science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Highly extensible through packages and user-defined functions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RStudio</a:t>
            </a:r>
            <a:r>
              <a:rPr lang="en-US" dirty="0"/>
              <a:t> is the go-to integrated development environment (IDE) for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4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Navigating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0-03-25 at 15.2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2639" y="684408"/>
            <a:ext cx="328441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Source editor</a:t>
            </a:r>
          </a:p>
          <a:p>
            <a:pPr algn="ctr"/>
            <a:r>
              <a:rPr lang="en-GB" sz="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(for scripts, </a:t>
            </a:r>
          </a:p>
          <a:p>
            <a:pPr algn="ctr"/>
            <a:r>
              <a:rPr lang="en-GB" sz="3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Rmarkdown</a:t>
            </a:r>
            <a:r>
              <a:rPr lang="en-GB" sz="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n-GB" sz="3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etc</a:t>
            </a:r>
            <a:r>
              <a:rPr lang="en-GB" sz="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GB" sz="3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4802" y="2991711"/>
            <a:ext cx="246734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Files</a:t>
            </a:r>
          </a:p>
          <a:p>
            <a:pPr algn="ctr"/>
            <a:r>
              <a:rPr lang="en-GB" sz="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Packages</a:t>
            </a:r>
          </a:p>
          <a:p>
            <a:pPr algn="ctr"/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Plots/Viewer</a:t>
            </a:r>
          </a:p>
          <a:p>
            <a:pPr algn="ctr"/>
            <a:r>
              <a:rPr lang="en-GB" sz="3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Help</a:t>
            </a:r>
            <a:endParaRPr lang="en-GB" sz="3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4906" y="3078563"/>
            <a:ext cx="437376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Console (running code </a:t>
            </a:r>
          </a:p>
          <a:p>
            <a:pPr algn="ctr"/>
            <a:r>
              <a:rPr lang="en-GB"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nd seeing output </a:t>
            </a:r>
          </a:p>
          <a:p>
            <a:pPr algn="ctr"/>
            <a:r>
              <a:rPr lang="en-GB"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</a:t>
            </a:r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 running code)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9074" y="813866"/>
            <a:ext cx="253600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Environment</a:t>
            </a:r>
            <a:b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GB" sz="3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Git</a:t>
            </a:r>
            <a:endParaRPr lang="en-GB" sz="3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329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7" grpId="0"/>
      <p:bldP spid="7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0628" y="1073826"/>
            <a:ext cx="5650992" cy="905632"/>
          </a:xfrm>
        </p:spPr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1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15061</TotalTime>
  <Words>286</Words>
  <Application>Microsoft Macintosh PowerPoint</Application>
  <PresentationFormat>On-screen Show (16:9)</PresentationFormat>
  <Paragraphs>64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Angles</vt:lpstr>
      <vt:lpstr>Introduction to R and Rstudio</vt:lpstr>
      <vt:lpstr>Overview</vt:lpstr>
      <vt:lpstr>Introduction</vt:lpstr>
      <vt:lpstr>Planned sessions</vt:lpstr>
      <vt:lpstr>R and Rstudio</vt:lpstr>
      <vt:lpstr>Tell us about R</vt:lpstr>
      <vt:lpstr>Navigating Rstudio</vt:lpstr>
      <vt:lpstr>PowerPoint Presentation</vt:lpstr>
      <vt:lpstr>Packages</vt:lpstr>
      <vt:lpstr>CRAN</vt:lpstr>
      <vt:lpstr>PowerPoint Presentation</vt:lpstr>
      <vt:lpstr>Reading in data</vt:lpstr>
      <vt:lpstr>PowerPoint Presentation</vt:lpstr>
      <vt:lpstr>Starting a new  project in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COMMITTING AND  PUSHING CHANGES TO 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Useful links</vt:lpstr>
    </vt:vector>
  </TitlesOfParts>
  <Company>BBC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Dree Velicaria</dc:creator>
  <cp:lastModifiedBy>Megan Stodel</cp:lastModifiedBy>
  <cp:revision>373</cp:revision>
  <dcterms:created xsi:type="dcterms:W3CDTF">2018-01-31T10:13:25Z</dcterms:created>
  <dcterms:modified xsi:type="dcterms:W3CDTF">2020-05-13T18:47:21Z</dcterms:modified>
</cp:coreProperties>
</file>